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25"/>
  </p:notesMasterIdLst>
  <p:handoutMasterIdLst>
    <p:handoutMasterId r:id="rId26"/>
  </p:handoutMasterIdLst>
  <p:sldIdLst>
    <p:sldId id="269" r:id="rId3"/>
    <p:sldId id="280" r:id="rId4"/>
    <p:sldId id="299" r:id="rId5"/>
    <p:sldId id="290" r:id="rId6"/>
    <p:sldId id="297" r:id="rId7"/>
    <p:sldId id="288" r:id="rId8"/>
    <p:sldId id="296" r:id="rId9"/>
    <p:sldId id="300" r:id="rId10"/>
    <p:sldId id="291" r:id="rId11"/>
    <p:sldId id="293" r:id="rId12"/>
    <p:sldId id="289" r:id="rId13"/>
    <p:sldId id="292" r:id="rId14"/>
    <p:sldId id="283" r:id="rId15"/>
    <p:sldId id="284" r:id="rId16"/>
    <p:sldId id="282" r:id="rId17"/>
    <p:sldId id="302" r:id="rId18"/>
    <p:sldId id="274" r:id="rId19"/>
    <p:sldId id="301" r:id="rId20"/>
    <p:sldId id="287" r:id="rId21"/>
    <p:sldId id="304" r:id="rId22"/>
    <p:sldId id="303" r:id="rId23"/>
    <p:sldId id="30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208" y="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2021. 8. 4.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2021. 8. 4.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329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양자 프로그래밍 </a:t>
            </a:r>
            <a:r>
              <a:rPr lang="en-US" altLang="ko-KR" sz="3500" dirty="0"/>
              <a:t>1</a:t>
            </a:r>
            <a:r>
              <a:rPr lang="ko-KR" altLang="en-US" sz="3500" dirty="0"/>
              <a:t>강</a:t>
            </a:r>
            <a:br>
              <a:rPr lang="en-US" altLang="ko-KR" sz="3500" dirty="0"/>
            </a:br>
            <a:r>
              <a:rPr lang="en-US" altLang="ko-KR" sz="2800" dirty="0"/>
              <a:t>quantum programing basic</a:t>
            </a:r>
            <a:endParaRPr lang="ko-KR" altLang="en-US" sz="35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Quantum Ant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A62250-68B9-264B-84E5-B38980581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565" y="5910120"/>
            <a:ext cx="2698865" cy="88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F0CDB-73C7-0946-95CD-9C47C74F5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IBM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ProjectQ</a:t>
            </a:r>
            <a:endParaRPr kumimoji="1" lang="ko-Kore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E54193C-C27C-5C42-8E6D-23FAC004E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74" y="2317002"/>
            <a:ext cx="10330252" cy="366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2A4F99-A416-5B4B-9BDB-EB35B80A683F}"/>
              </a:ext>
            </a:extLst>
          </p:cNvPr>
          <p:cNvSpPr txBox="1"/>
          <p:nvPr/>
        </p:nvSpPr>
        <p:spPr>
          <a:xfrm>
            <a:off x="1436710" y="1381846"/>
            <a:ext cx="931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IBM</a:t>
            </a:r>
            <a:r>
              <a:rPr kumimoji="1" lang="ko-KR" altLang="en-US" sz="2800" dirty="0"/>
              <a:t>에서 제공하는 </a:t>
            </a:r>
            <a:r>
              <a:rPr kumimoji="1" lang="ko-KR" altLang="en-US" sz="2800" dirty="0" err="1"/>
              <a:t>파이썬</a:t>
            </a:r>
            <a:r>
              <a:rPr kumimoji="1" lang="ko-KR" altLang="en-US" sz="2800" dirty="0"/>
              <a:t> 기반의 양자 프로그래밍 플랫폼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96832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B76F07-7155-FA4F-BAF6-7F2205795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4"/>
          <a:stretch/>
        </p:blipFill>
        <p:spPr>
          <a:xfrm>
            <a:off x="1735276" y="1037714"/>
            <a:ext cx="8721447" cy="57955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867442" y="5913068"/>
            <a:ext cx="5912638" cy="762163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" altLang="ko-KR" sz="2000" dirty="0">
                <a:hlinkClick r:id="rId3"/>
              </a:rPr>
              <a:t>https://www.python.org/downloads/</a:t>
            </a:r>
            <a:endParaRPr lang="en" altLang="ko-KR" sz="2000" dirty="0"/>
          </a:p>
          <a:p>
            <a:pPr marL="0" indent="0" algn="ctr">
              <a:buNone/>
            </a:pPr>
            <a:r>
              <a:rPr lang="en" altLang="ko-KR" sz="2000" dirty="0"/>
              <a:t>Python</a:t>
            </a:r>
            <a:r>
              <a:rPr lang="ko-KR" altLang="en-US" sz="2000" dirty="0"/>
              <a:t> 홈페이지에서 환경에 맞는 </a:t>
            </a:r>
            <a:r>
              <a:rPr lang="en-US" altLang="ko-KR" sz="2000" dirty="0"/>
              <a:t>python 3.x </a:t>
            </a:r>
            <a:r>
              <a:rPr lang="ko-KR" altLang="en-US" sz="2000" dirty="0"/>
              <a:t>설치</a:t>
            </a:r>
            <a:endParaRPr lang="en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42436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101DA-EECC-0446-8865-A8DCFE8E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PyCharm </a:t>
            </a:r>
            <a:r>
              <a:rPr kumimoji="1" lang="ko-KR" altLang="en-US" dirty="0"/>
              <a:t>설치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3B19B9-29ED-004E-9A72-DCF43758B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04" y="1083158"/>
            <a:ext cx="10306992" cy="46916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9648089-5819-4040-A4D8-581E3B1AFB7E}"/>
              </a:ext>
            </a:extLst>
          </p:cNvPr>
          <p:cNvSpPr/>
          <p:nvPr/>
        </p:nvSpPr>
        <p:spPr>
          <a:xfrm>
            <a:off x="6460436" y="3220278"/>
            <a:ext cx="3011556" cy="24350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60103-4405-1A48-98F4-F1BD4DF65C61}"/>
              </a:ext>
            </a:extLst>
          </p:cNvPr>
          <p:cNvSpPr txBox="1"/>
          <p:nvPr/>
        </p:nvSpPr>
        <p:spPr>
          <a:xfrm>
            <a:off x="6914581" y="6003922"/>
            <a:ext cx="4865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>
                <a:hlinkClick r:id="rId3"/>
              </a:rPr>
              <a:t>https://www.jetbrains.com/pycharm/download/</a:t>
            </a:r>
            <a:endParaRPr kumimoji="1" lang="en" altLang="ko-Kore-KR" dirty="0"/>
          </a:p>
          <a:p>
            <a:r>
              <a:rPr kumimoji="1" lang="en-US" altLang="ko-Kore-KR" dirty="0"/>
              <a:t>PyCharm Community </a:t>
            </a:r>
            <a:r>
              <a:rPr kumimoji="1" lang="ko-KR" altLang="en-US" dirty="0"/>
              <a:t>설치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8662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87E6B-4539-294B-ABC9-8A81409C0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Python,</a:t>
            </a:r>
            <a:r>
              <a:rPr kumimoji="1" lang="ko-KR" altLang="en-US" dirty="0"/>
              <a:t> </a:t>
            </a:r>
            <a:r>
              <a:rPr kumimoji="1" lang="en-US" altLang="ko-KR" dirty="0"/>
              <a:t>PyCharm </a:t>
            </a:r>
            <a:r>
              <a:rPr kumimoji="1" lang="ko-KR" altLang="en-US" dirty="0"/>
              <a:t>연결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98C42-52FF-914A-9E96-93232DC97D77}"/>
              </a:ext>
            </a:extLst>
          </p:cNvPr>
          <p:cNvSpPr txBox="1"/>
          <p:nvPr/>
        </p:nvSpPr>
        <p:spPr>
          <a:xfrm>
            <a:off x="1497181" y="1697169"/>
            <a:ext cx="6532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PyCharm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 </a:t>
            </a:r>
            <a:r>
              <a:rPr kumimoji="1" lang="en-US" altLang="ko-KR" sz="2000" b="1" dirty="0">
                <a:sym typeface="Wingdings" pitchFamily="2" charset="2"/>
              </a:rPr>
              <a:t>  Preferences    Python Interpreter   </a:t>
            </a:r>
            <a:endParaRPr kumimoji="1" lang="ko-Kore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FBA265-5BB7-D44B-B50A-890B7FA7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89" y="2650520"/>
            <a:ext cx="10684822" cy="36521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60E7B3-C99A-3243-96D4-AC63928F6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739" y="1713074"/>
            <a:ext cx="368300" cy="36830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ACF96F6D-03A7-E445-BCDE-B5BAF4E72F39}"/>
              </a:ext>
            </a:extLst>
          </p:cNvPr>
          <p:cNvSpPr/>
          <p:nvPr/>
        </p:nvSpPr>
        <p:spPr>
          <a:xfrm>
            <a:off x="10822195" y="3281084"/>
            <a:ext cx="505609" cy="51636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7359F5-B609-C74A-A035-1FD6964BE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991" y="1528300"/>
            <a:ext cx="1536700" cy="736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ABAC17-DDBD-F84B-8FA2-AFFBB89A5521}"/>
              </a:ext>
            </a:extLst>
          </p:cNvPr>
          <p:cNvSpPr txBox="1"/>
          <p:nvPr/>
        </p:nvSpPr>
        <p:spPr>
          <a:xfrm>
            <a:off x="8515846" y="1697169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ym typeface="Wingdings" pitchFamily="2" charset="2"/>
              </a:rPr>
              <a:t></a:t>
            </a:r>
            <a:endParaRPr kumimoji="1"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90001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F0CDB-73C7-0946-95CD-9C47C74F5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Python,</a:t>
            </a:r>
            <a:r>
              <a:rPr kumimoji="1" lang="ko-KR" altLang="en-US" dirty="0"/>
              <a:t> </a:t>
            </a:r>
            <a:r>
              <a:rPr kumimoji="1" lang="en-US" altLang="ko-KR" dirty="0"/>
              <a:t>PyCharm </a:t>
            </a:r>
            <a:r>
              <a:rPr kumimoji="1" lang="ko-KR" altLang="en-US" dirty="0"/>
              <a:t>연결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1C321D-0CCF-B54C-82DC-B22F7F6E0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87" y="1690446"/>
            <a:ext cx="10305826" cy="4185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3CB27C-35D8-FD4A-B2C5-BAF04C7D4812}"/>
              </a:ext>
            </a:extLst>
          </p:cNvPr>
          <p:cNvSpPr txBox="1"/>
          <p:nvPr/>
        </p:nvSpPr>
        <p:spPr>
          <a:xfrm>
            <a:off x="883401" y="1536944"/>
            <a:ext cx="481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b="1" dirty="0">
                <a:solidFill>
                  <a:srgbClr val="FF0000"/>
                </a:solidFill>
              </a:rPr>
              <a:t>⎷</a:t>
            </a:r>
            <a:endParaRPr kumimoji="1" lang="ko-Kore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5A4EBD-BA12-3242-B29F-31369C4C5407}"/>
              </a:ext>
            </a:extLst>
          </p:cNvPr>
          <p:cNvSpPr txBox="1"/>
          <p:nvPr/>
        </p:nvSpPr>
        <p:spPr>
          <a:xfrm>
            <a:off x="943087" y="2033777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New environment</a:t>
            </a:r>
            <a:r>
              <a:rPr kumimoji="1" lang="ko-KR" altLang="en-US" dirty="0">
                <a:solidFill>
                  <a:srgbClr val="FF0000"/>
                </a:solidFill>
              </a:rPr>
              <a:t> 체크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18955-DCEC-8A49-A6B1-2A8760118908}"/>
              </a:ext>
            </a:extLst>
          </p:cNvPr>
          <p:cNvSpPr txBox="1"/>
          <p:nvPr/>
        </p:nvSpPr>
        <p:spPr>
          <a:xfrm>
            <a:off x="6293223" y="2936837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>
                <a:solidFill>
                  <a:srgbClr val="FF0000"/>
                </a:solidFill>
              </a:rPr>
              <a:t>설치한</a:t>
            </a:r>
            <a:r>
              <a:rPr kumimoji="1" lang="ko-KR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</a:rPr>
              <a:t>python </a:t>
            </a:r>
            <a:r>
              <a:rPr kumimoji="1" lang="ko-KR" altLang="en-US" sz="1600" dirty="0">
                <a:solidFill>
                  <a:srgbClr val="FF0000"/>
                </a:solidFill>
              </a:rPr>
              <a:t>선택</a:t>
            </a:r>
            <a:endParaRPr kumimoji="1" lang="ko-Kore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213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0D1C95A-0590-3247-B065-A00015884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32" y="1637643"/>
            <a:ext cx="7979335" cy="41621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5E58578-3D80-3145-9ED9-B6D25D86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ProjectQ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설치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D4E1F1-B8AB-1E41-905E-805A9CD12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" y="5890457"/>
            <a:ext cx="10871200" cy="876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245750-CE26-394F-904E-84640F564DE6}"/>
              </a:ext>
            </a:extLst>
          </p:cNvPr>
          <p:cNvSpPr txBox="1"/>
          <p:nvPr/>
        </p:nvSpPr>
        <p:spPr>
          <a:xfrm>
            <a:off x="411920" y="1085358"/>
            <a:ext cx="731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 err="1"/>
              <a:t>Pycharm</a:t>
            </a:r>
            <a:r>
              <a:rPr kumimoji="1" lang="en-US" altLang="ko-Kore-KR" sz="2400" dirty="0"/>
              <a:t> Terminal</a:t>
            </a:r>
            <a:r>
              <a:rPr kumimoji="1" lang="ko-Kore-KR" altLang="en-US" sz="2400" dirty="0"/>
              <a:t>에서</a:t>
            </a:r>
            <a:r>
              <a:rPr kumimoji="1" lang="en-US" altLang="ko-Kore-KR" sz="2400" dirty="0"/>
              <a:t> </a:t>
            </a:r>
            <a:r>
              <a:rPr kumimoji="1" lang="ko-KR" altLang="en-US" sz="2400" dirty="0"/>
              <a:t>명령어를 통해 </a:t>
            </a:r>
            <a:r>
              <a:rPr kumimoji="1" lang="en-US" altLang="ko-KR" sz="2400" dirty="0" err="1"/>
              <a:t>projectq</a:t>
            </a:r>
            <a:r>
              <a:rPr kumimoji="1" lang="ko-KR" altLang="en-US" sz="2400" dirty="0"/>
              <a:t> 설치</a:t>
            </a:r>
            <a:endParaRPr kumimoji="1"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2E8084-4D33-EF4C-8425-0ABDE009E77F}"/>
              </a:ext>
            </a:extLst>
          </p:cNvPr>
          <p:cNvSpPr/>
          <p:nvPr/>
        </p:nvSpPr>
        <p:spPr>
          <a:xfrm flipV="1">
            <a:off x="8272033" y="1668122"/>
            <a:ext cx="1766047" cy="2216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60D8E69-BD8F-9C45-8F27-A6FFBCF8477D}"/>
              </a:ext>
            </a:extLst>
          </p:cNvPr>
          <p:cNvCxnSpPr>
            <a:cxnSpLocks/>
          </p:cNvCxnSpPr>
          <p:nvPr/>
        </p:nvCxnSpPr>
        <p:spPr>
          <a:xfrm>
            <a:off x="660399" y="6744914"/>
            <a:ext cx="309507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61EB6A-2D5B-9341-AFE4-881C888F8CD8}"/>
              </a:ext>
            </a:extLst>
          </p:cNvPr>
          <p:cNvSpPr txBox="1"/>
          <p:nvPr/>
        </p:nvSpPr>
        <p:spPr>
          <a:xfrm>
            <a:off x="10038080" y="1625052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FF0000"/>
                </a:solidFill>
              </a:rPr>
              <a:t>설치 명령어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6E60A4-C6CE-0649-931C-9F1E330B7BBE}"/>
              </a:ext>
            </a:extLst>
          </p:cNvPr>
          <p:cNvSpPr txBox="1"/>
          <p:nvPr/>
        </p:nvSpPr>
        <p:spPr>
          <a:xfrm>
            <a:off x="1073214" y="6382149"/>
            <a:ext cx="2553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rgbClr val="FF0000"/>
                </a:solidFill>
              </a:rPr>
              <a:t>이미 설치된 경우 </a:t>
            </a:r>
            <a:r>
              <a:rPr kumimoji="1" lang="en-US" altLang="ko-KR" sz="1200" dirty="0">
                <a:solidFill>
                  <a:srgbClr val="FF0000"/>
                </a:solidFill>
              </a:rPr>
              <a:t> </a:t>
            </a:r>
            <a:r>
              <a:rPr kumimoji="1" lang="ko-KR" altLang="en-US" sz="1200" dirty="0">
                <a:solidFill>
                  <a:srgbClr val="FF0000"/>
                </a:solidFill>
              </a:rPr>
              <a:t>출력되는 메시지</a:t>
            </a:r>
            <a:endParaRPr kumimoji="1" lang="ko-Kore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677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58578-3D80-3145-9ED9-B6D25D86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ProjectQ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설치</a:t>
            </a:r>
            <a:endParaRPr kumimoji="1" lang="ko-Kore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FE859A9-1AFC-9249-87EA-B0CC3E448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56"/>
          <a:stretch/>
        </p:blipFill>
        <p:spPr>
          <a:xfrm>
            <a:off x="1851076" y="1868273"/>
            <a:ext cx="9929004" cy="447202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CE7050-BAF6-9340-922E-CB45EFA4E75B}"/>
              </a:ext>
            </a:extLst>
          </p:cNvPr>
          <p:cNvSpPr/>
          <p:nvPr/>
        </p:nvSpPr>
        <p:spPr>
          <a:xfrm>
            <a:off x="4408862" y="5509107"/>
            <a:ext cx="5395538" cy="180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0E3FBA-8578-C84C-AAFF-3252A671A555}"/>
              </a:ext>
            </a:extLst>
          </p:cNvPr>
          <p:cNvSpPr txBox="1"/>
          <p:nvPr/>
        </p:nvSpPr>
        <p:spPr>
          <a:xfrm>
            <a:off x="9804400" y="5430077"/>
            <a:ext cx="1872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err="1">
                <a:solidFill>
                  <a:srgbClr val="FF0000"/>
                </a:solidFill>
              </a:rPr>
              <a:t>Projectq</a:t>
            </a:r>
            <a:r>
              <a:rPr kumimoji="1" lang="en-US" altLang="ko-KR" sz="1600" dirty="0">
                <a:solidFill>
                  <a:srgbClr val="FF0000"/>
                </a:solidFill>
              </a:rPr>
              <a:t> </a:t>
            </a:r>
            <a:r>
              <a:rPr kumimoji="1" lang="ko-KR" altLang="en-US" sz="1600" dirty="0">
                <a:solidFill>
                  <a:srgbClr val="FF0000"/>
                </a:solidFill>
              </a:rPr>
              <a:t>설치 확인</a:t>
            </a:r>
            <a:endParaRPr kumimoji="1" lang="ko-Kore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996FD4-0487-6A4E-9650-929E37A84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0" y="1200150"/>
            <a:ext cx="2193150" cy="26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76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24F5F09-D39B-E448-8904-A4707639D33A}"/>
              </a:ext>
            </a:extLst>
          </p:cNvPr>
          <p:cNvSpPr/>
          <p:nvPr/>
        </p:nvSpPr>
        <p:spPr>
          <a:xfrm>
            <a:off x="4559643" y="2712308"/>
            <a:ext cx="3052119" cy="1544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A46F9-BB82-4545-A862-D56A079A94D7}"/>
              </a:ext>
            </a:extLst>
          </p:cNvPr>
          <p:cNvSpPr txBox="1"/>
          <p:nvPr/>
        </p:nvSpPr>
        <p:spPr>
          <a:xfrm>
            <a:off x="4300152" y="2891678"/>
            <a:ext cx="371127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5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양자 프로그래밍 </a:t>
            </a:r>
            <a:r>
              <a:rPr lang="en-US" altLang="ko-KR" sz="3500" dirty="0"/>
              <a:t>3</a:t>
            </a:r>
            <a:r>
              <a:rPr lang="ko-KR" altLang="en-US" sz="3500" dirty="0"/>
              <a:t>강</a:t>
            </a:r>
            <a:br>
              <a:rPr lang="en-US" altLang="ko-KR" sz="3500" dirty="0"/>
            </a:br>
            <a:r>
              <a:rPr lang="ko-KR" altLang="en-US" sz="2800" dirty="0"/>
              <a:t>양자 프로그래밍 실습</a:t>
            </a:r>
            <a:endParaRPr lang="ko-KR" altLang="en-US" sz="35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Quantum Ant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A62250-68B9-264B-84E5-B38980581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565" y="5910120"/>
            <a:ext cx="2698865" cy="88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60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6A2A1-733A-E049-B3AD-29D04DEC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양자 프로그래밍</a:t>
            </a:r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7F1C6C-914E-D94A-B10A-1799184BF9AA}"/>
              </a:ext>
            </a:extLst>
          </p:cNvPr>
          <p:cNvSpPr/>
          <p:nvPr/>
        </p:nvSpPr>
        <p:spPr>
          <a:xfrm>
            <a:off x="8113513" y="1158547"/>
            <a:ext cx="25985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600" dirty="0">
                <a:solidFill>
                  <a:srgbClr val="FF0000"/>
                </a:solidFill>
              </a:rPr>
              <a:t>사용할 양자 게이트 </a:t>
            </a:r>
            <a:r>
              <a:rPr kumimoji="1" lang="en-US" altLang="ko-KR" sz="1600" dirty="0">
                <a:solidFill>
                  <a:srgbClr val="FF0000"/>
                </a:solidFill>
              </a:rPr>
              <a:t>import</a:t>
            </a:r>
            <a:endParaRPr kumimoji="1" lang="ko-Kore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0348C7-AF7B-3141-A6FC-4F70DACE97BA}"/>
              </a:ext>
            </a:extLst>
          </p:cNvPr>
          <p:cNvSpPr/>
          <p:nvPr/>
        </p:nvSpPr>
        <p:spPr>
          <a:xfrm>
            <a:off x="6591614" y="4763144"/>
            <a:ext cx="17271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600" dirty="0" err="1">
                <a:solidFill>
                  <a:srgbClr val="FF0000"/>
                </a:solidFill>
              </a:rPr>
              <a:t>큐비트</a:t>
            </a:r>
            <a:r>
              <a:rPr kumimoji="1" lang="ko-KR" altLang="en-US" sz="1600" dirty="0">
                <a:solidFill>
                  <a:srgbClr val="FF0000"/>
                </a:solidFill>
              </a:rPr>
              <a:t> 상태 확인</a:t>
            </a:r>
            <a:endParaRPr kumimoji="1" lang="ko-Kore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D401CB-A21C-9E49-9796-4428B6B001D2}"/>
              </a:ext>
            </a:extLst>
          </p:cNvPr>
          <p:cNvSpPr/>
          <p:nvPr/>
        </p:nvSpPr>
        <p:spPr>
          <a:xfrm>
            <a:off x="6123941" y="1563363"/>
            <a:ext cx="1991360" cy="655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300" dirty="0">
                <a:solidFill>
                  <a:srgbClr val="FF0000"/>
                </a:solidFill>
              </a:rPr>
              <a:t>하나의 </a:t>
            </a:r>
            <a:r>
              <a:rPr kumimoji="1" lang="ko-KR" altLang="en-US" sz="1300" dirty="0" err="1">
                <a:solidFill>
                  <a:srgbClr val="FF0000"/>
                </a:solidFill>
              </a:rPr>
              <a:t>큐빗</a:t>
            </a:r>
            <a:r>
              <a:rPr kumimoji="1" lang="ko-KR" altLang="en-US" sz="1300" dirty="0">
                <a:solidFill>
                  <a:srgbClr val="FF0000"/>
                </a:solidFill>
              </a:rPr>
              <a:t> 선언</a:t>
            </a:r>
            <a:endParaRPr kumimoji="1"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solidFill>
                  <a:srgbClr val="FF0000"/>
                </a:solidFill>
              </a:rPr>
              <a:t>5</a:t>
            </a:r>
            <a:r>
              <a:rPr kumimoji="1" lang="ko-KR" altLang="en-US" sz="1300" dirty="0">
                <a:solidFill>
                  <a:srgbClr val="FF0000"/>
                </a:solidFill>
              </a:rPr>
              <a:t>개의 </a:t>
            </a:r>
            <a:r>
              <a:rPr kumimoji="1" lang="ko-KR" altLang="en-US" sz="1300" dirty="0" err="1">
                <a:solidFill>
                  <a:srgbClr val="FF0000"/>
                </a:solidFill>
              </a:rPr>
              <a:t>큐빗</a:t>
            </a:r>
            <a:r>
              <a:rPr kumimoji="1" lang="ko-KR" altLang="en-US" sz="1300" dirty="0">
                <a:solidFill>
                  <a:srgbClr val="FF0000"/>
                </a:solidFill>
              </a:rPr>
              <a:t> 배열 선언</a:t>
            </a:r>
            <a:endParaRPr kumimoji="1" lang="ko-Kore-KR" altLang="en-US" sz="1300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6D0546-1191-A046-AC83-5A9021BFFC37}"/>
              </a:ext>
            </a:extLst>
          </p:cNvPr>
          <p:cNvSpPr/>
          <p:nvPr/>
        </p:nvSpPr>
        <p:spPr>
          <a:xfrm>
            <a:off x="6317255" y="5963316"/>
            <a:ext cx="2275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600" dirty="0">
                <a:solidFill>
                  <a:srgbClr val="FF0000"/>
                </a:solidFill>
              </a:rPr>
              <a:t>사용한 양자 자원 확인</a:t>
            </a:r>
            <a:endParaRPr kumimoji="1" lang="ko-Kore-KR" altLang="en-US" sz="1600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466FE3E-9972-744C-91E8-60C970B12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18" r="33423" b="33894"/>
          <a:stretch/>
        </p:blipFill>
        <p:spPr>
          <a:xfrm>
            <a:off x="1454072" y="1202645"/>
            <a:ext cx="6569711" cy="24161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FEF02F-1EF5-E346-96F8-D784190FBF4F}"/>
              </a:ext>
            </a:extLst>
          </p:cNvPr>
          <p:cNvSpPr/>
          <p:nvPr/>
        </p:nvSpPr>
        <p:spPr>
          <a:xfrm>
            <a:off x="1454071" y="1158546"/>
            <a:ext cx="9258019" cy="3224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310A275-10F3-204E-BFBA-D7604918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40" y="1648179"/>
            <a:ext cx="2829121" cy="5337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14FB21E-07FD-2741-A50F-46D67B8A8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200" y="2350062"/>
            <a:ext cx="2260161" cy="5896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0038BF4-A953-7640-979B-91B1ECE9D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201" y="3248655"/>
            <a:ext cx="2250000" cy="9851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1A0227F-6DB4-F94D-AAFF-345DE160A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039" y="4428438"/>
            <a:ext cx="3225800" cy="10287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0D6F6CB-4E44-6B43-8C74-664AAD5B8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2038" y="5650506"/>
            <a:ext cx="3225800" cy="9906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68A959-030E-8147-B492-D19EFFC51B94}"/>
              </a:ext>
            </a:extLst>
          </p:cNvPr>
          <p:cNvSpPr/>
          <p:nvPr/>
        </p:nvSpPr>
        <p:spPr>
          <a:xfrm>
            <a:off x="3132040" y="1620526"/>
            <a:ext cx="5684080" cy="568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5F630F-2898-9B49-A867-7C900E5649A9}"/>
              </a:ext>
            </a:extLst>
          </p:cNvPr>
          <p:cNvSpPr/>
          <p:nvPr/>
        </p:nvSpPr>
        <p:spPr>
          <a:xfrm>
            <a:off x="3132040" y="2322372"/>
            <a:ext cx="5684079" cy="7266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FB49DA-CDB6-9044-B25C-CCCADB493EE0}"/>
              </a:ext>
            </a:extLst>
          </p:cNvPr>
          <p:cNvSpPr/>
          <p:nvPr/>
        </p:nvSpPr>
        <p:spPr>
          <a:xfrm>
            <a:off x="3132041" y="3194584"/>
            <a:ext cx="5684080" cy="10944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577E2D-CD81-184E-9451-0E40A03730D8}"/>
              </a:ext>
            </a:extLst>
          </p:cNvPr>
          <p:cNvSpPr/>
          <p:nvPr/>
        </p:nvSpPr>
        <p:spPr>
          <a:xfrm>
            <a:off x="3132040" y="4399558"/>
            <a:ext cx="5684078" cy="1065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AD14F2-40D9-1240-9798-993A89CA9358}"/>
              </a:ext>
            </a:extLst>
          </p:cNvPr>
          <p:cNvSpPr/>
          <p:nvPr/>
        </p:nvSpPr>
        <p:spPr>
          <a:xfrm>
            <a:off x="3132039" y="5609689"/>
            <a:ext cx="5684078" cy="1065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90E966-11AD-3045-9D21-6A9A0D81A7A1}"/>
              </a:ext>
            </a:extLst>
          </p:cNvPr>
          <p:cNvSpPr txBox="1"/>
          <p:nvPr/>
        </p:nvSpPr>
        <p:spPr>
          <a:xfrm>
            <a:off x="5889636" y="2344729"/>
            <a:ext cx="273393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300" dirty="0" err="1">
                <a:solidFill>
                  <a:srgbClr val="FF0000"/>
                </a:solidFill>
              </a:rPr>
              <a:t>큐빗에</a:t>
            </a:r>
            <a:r>
              <a:rPr kumimoji="1" lang="ko-KR" altLang="en-US" sz="1300" dirty="0">
                <a:solidFill>
                  <a:srgbClr val="FF0000"/>
                </a:solidFill>
              </a:rPr>
              <a:t> </a:t>
            </a:r>
            <a:r>
              <a:rPr kumimoji="1" lang="en-US" altLang="ko-KR" sz="1300" dirty="0">
                <a:solidFill>
                  <a:srgbClr val="FF0000"/>
                </a:solidFill>
              </a:rPr>
              <a:t>if</a:t>
            </a:r>
            <a:r>
              <a:rPr kumimoji="1" lang="ko-KR" altLang="en-US" sz="1300" dirty="0">
                <a:solidFill>
                  <a:srgbClr val="FF0000"/>
                </a:solidFill>
              </a:rPr>
              <a:t> 문을 적용할 때 사용</a:t>
            </a:r>
            <a:endParaRPr kumimoji="1" lang="en-US" altLang="ko-KR" sz="1300" dirty="0">
              <a:solidFill>
                <a:srgbClr val="FF0000"/>
              </a:solidFill>
            </a:endParaRPr>
          </a:p>
          <a:p>
            <a:pPr algn="just"/>
            <a:r>
              <a:rPr kumimoji="1" lang="ko-KR" altLang="en-US" sz="1300" dirty="0">
                <a:solidFill>
                  <a:srgbClr val="FF0000"/>
                </a:solidFill>
              </a:rPr>
              <a:t>대상 </a:t>
            </a:r>
            <a:r>
              <a:rPr kumimoji="1" lang="ko-KR" altLang="en-US" sz="1300" dirty="0" err="1">
                <a:solidFill>
                  <a:srgbClr val="FF0000"/>
                </a:solidFill>
              </a:rPr>
              <a:t>큐비트들을</a:t>
            </a:r>
            <a:r>
              <a:rPr kumimoji="1" lang="ko-KR" altLang="en-US" sz="1300" dirty="0">
                <a:solidFill>
                  <a:srgbClr val="FF0000"/>
                </a:solidFill>
              </a:rPr>
              <a:t> </a:t>
            </a:r>
            <a:r>
              <a:rPr kumimoji="1" lang="ko-KR" altLang="en-US" sz="1300" dirty="0" err="1">
                <a:solidFill>
                  <a:srgbClr val="FF0000"/>
                </a:solidFill>
              </a:rPr>
              <a:t>얽힘상태로</a:t>
            </a:r>
            <a:r>
              <a:rPr kumimoji="1" lang="ko-KR" altLang="en-US" sz="1300" dirty="0">
                <a:solidFill>
                  <a:srgbClr val="FF0000"/>
                </a:solidFill>
              </a:rPr>
              <a:t> 만듦</a:t>
            </a:r>
            <a:endParaRPr kumimoji="1" lang="en-US" altLang="ko-KR" sz="1300" dirty="0">
              <a:solidFill>
                <a:srgbClr val="FF0000"/>
              </a:solidFill>
            </a:endParaRPr>
          </a:p>
          <a:p>
            <a:r>
              <a:rPr kumimoji="1" lang="en-US" altLang="ko-Kore-KR" sz="1300" dirty="0">
                <a:solidFill>
                  <a:srgbClr val="FF0000"/>
                </a:solidFill>
              </a:rPr>
              <a:t>X0 </a:t>
            </a:r>
            <a:r>
              <a:rPr kumimoji="1" lang="ko-KR" altLang="en-US" sz="1300" dirty="0">
                <a:solidFill>
                  <a:srgbClr val="FF0000"/>
                </a:solidFill>
              </a:rPr>
              <a:t>이 </a:t>
            </a:r>
            <a:r>
              <a:rPr kumimoji="1" lang="en-US" altLang="ko-KR" sz="1300" dirty="0">
                <a:solidFill>
                  <a:srgbClr val="FF0000"/>
                </a:solidFill>
              </a:rPr>
              <a:t>1</a:t>
            </a:r>
            <a:r>
              <a:rPr kumimoji="1" lang="ko-KR" altLang="en-US" sz="1300" dirty="0" err="1">
                <a:solidFill>
                  <a:srgbClr val="FF0000"/>
                </a:solidFill>
              </a:rPr>
              <a:t>일때만</a:t>
            </a:r>
            <a:r>
              <a:rPr kumimoji="1" lang="ko-KR" altLang="en-US" sz="1300" dirty="0">
                <a:solidFill>
                  <a:srgbClr val="FF0000"/>
                </a:solidFill>
              </a:rPr>
              <a:t> </a:t>
            </a:r>
            <a:r>
              <a:rPr kumimoji="1" lang="en-US" altLang="ko-KR" sz="1300" dirty="0">
                <a:solidFill>
                  <a:srgbClr val="FF0000"/>
                </a:solidFill>
              </a:rPr>
              <a:t>Control</a:t>
            </a:r>
            <a:r>
              <a:rPr kumimoji="1" lang="ko-KR" altLang="en-US" sz="1300" dirty="0">
                <a:solidFill>
                  <a:srgbClr val="FF0000"/>
                </a:solidFill>
              </a:rPr>
              <a:t>문 동작</a:t>
            </a:r>
            <a:endParaRPr kumimoji="1" lang="ko-Kore-KR" altLang="en-US" sz="13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D333B7-2996-E34A-A6DD-4AB7E2ECF353}"/>
              </a:ext>
            </a:extLst>
          </p:cNvPr>
          <p:cNvSpPr txBox="1"/>
          <p:nvPr/>
        </p:nvSpPr>
        <p:spPr>
          <a:xfrm>
            <a:off x="5552549" y="3205940"/>
            <a:ext cx="3263572" cy="1255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300" dirty="0">
                <a:solidFill>
                  <a:srgbClr val="FF0000"/>
                </a:solidFill>
              </a:rPr>
              <a:t>Compute</a:t>
            </a:r>
            <a:r>
              <a:rPr kumimoji="1" lang="ko-KR" altLang="en-US" sz="1300" dirty="0">
                <a:solidFill>
                  <a:srgbClr val="FF0000"/>
                </a:solidFill>
              </a:rPr>
              <a:t> 안에 코드를 작성하면 </a:t>
            </a:r>
            <a:r>
              <a:rPr kumimoji="1" lang="en-US" altLang="ko-KR" sz="1300" dirty="0" err="1">
                <a:solidFill>
                  <a:srgbClr val="FF0000"/>
                </a:solidFill>
              </a:rPr>
              <a:t>Uncompute</a:t>
            </a:r>
            <a:r>
              <a:rPr kumimoji="1" lang="ko-KR" altLang="en-US" sz="1300" dirty="0">
                <a:solidFill>
                  <a:srgbClr val="FF0000"/>
                </a:solidFill>
              </a:rPr>
              <a:t> 명령어로 </a:t>
            </a:r>
            <a:r>
              <a:rPr kumimoji="1" lang="en-US" altLang="ko-KR" sz="1300" dirty="0">
                <a:solidFill>
                  <a:srgbClr val="FF0000"/>
                </a:solidFill>
              </a:rPr>
              <a:t>Reverse</a:t>
            </a:r>
            <a:r>
              <a:rPr kumimoji="1" lang="ko-KR" altLang="en-US" sz="1300" dirty="0">
                <a:solidFill>
                  <a:srgbClr val="FF0000"/>
                </a:solidFill>
              </a:rPr>
              <a:t> 연산 수행</a:t>
            </a:r>
            <a:endParaRPr kumimoji="1"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300" dirty="0">
                <a:solidFill>
                  <a:srgbClr val="FF0000"/>
                </a:solidFill>
              </a:rPr>
              <a:t>*</a:t>
            </a:r>
            <a:r>
              <a:rPr kumimoji="1" lang="en-US" altLang="ko-KR" sz="1300" dirty="0">
                <a:solidFill>
                  <a:srgbClr val="FF0000"/>
                </a:solidFill>
              </a:rPr>
              <a:t>Reverse : </a:t>
            </a:r>
            <a:r>
              <a:rPr kumimoji="1" lang="ko-KR" altLang="en-US" sz="1300" dirty="0">
                <a:solidFill>
                  <a:srgbClr val="FF0000"/>
                </a:solidFill>
              </a:rPr>
              <a:t>수행한 연산을 되돌림 </a:t>
            </a:r>
            <a:r>
              <a:rPr kumimoji="1" lang="en-US" altLang="ko-KR" sz="1300" dirty="0">
                <a:solidFill>
                  <a:srgbClr val="FF0000"/>
                </a:solidFill>
              </a:rPr>
              <a:t>(</a:t>
            </a:r>
            <a:r>
              <a:rPr kumimoji="1" lang="ko-KR" altLang="en-US" sz="1300" dirty="0" err="1">
                <a:solidFill>
                  <a:srgbClr val="FF0000"/>
                </a:solidFill>
              </a:rPr>
              <a:t>역연산</a:t>
            </a:r>
            <a:r>
              <a:rPr kumimoji="1" lang="en-US" altLang="ko-KR" sz="1300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ko-Kore-KR" alt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567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양자프로그래밍 기초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AD75436-B8BD-F244-BDC4-6F1C2342E2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405" y="1081405"/>
            <a:ext cx="11369675" cy="5057775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2000" dirty="0"/>
              <a:t>양자컴퓨터 </a:t>
            </a:r>
            <a:r>
              <a:rPr lang="en-US" altLang="ko-KR" sz="2000" dirty="0"/>
              <a:t>:</a:t>
            </a:r>
            <a:r>
              <a:rPr lang="ko-KR" altLang="en-US" sz="2000" dirty="0"/>
              <a:t> 중첩 및 얽힘의 양자 상태를 활용하여 계산을 수행하는 컴퓨터</a:t>
            </a:r>
            <a:r>
              <a:rPr lang="en-US" altLang="ko-KR" sz="2000" dirty="0"/>
              <a:t>,</a:t>
            </a:r>
            <a:r>
              <a:rPr lang="ko-KR" altLang="en-US" sz="2000" dirty="0"/>
              <a:t> 기존 컴퓨터와 다르게 </a:t>
            </a:r>
            <a:r>
              <a:rPr lang="en-US" altLang="ko-KR" sz="2000" dirty="0"/>
              <a:t>0</a:t>
            </a:r>
            <a:r>
              <a:rPr lang="ko-KR" altLang="en-US" sz="2000" dirty="0"/>
              <a:t>과</a:t>
            </a:r>
            <a:r>
              <a:rPr lang="en-US" altLang="ko-KR" sz="2000" dirty="0"/>
              <a:t>1</a:t>
            </a:r>
            <a:r>
              <a:rPr lang="ko-KR" altLang="en-US" sz="2000" dirty="0"/>
              <a:t>을 동시에 </a:t>
            </a:r>
            <a:r>
              <a:rPr lang="ko-KR" altLang="en-US" sz="2000" dirty="0" err="1"/>
              <a:t>공존시킬</a:t>
            </a:r>
            <a:r>
              <a:rPr lang="ko-KR" altLang="en-US" sz="2000" dirty="0"/>
              <a:t> 수 있어 </a:t>
            </a:r>
            <a:r>
              <a:rPr lang="ko-KR" altLang="en-US" sz="2000" dirty="0" err="1"/>
              <a:t>연산속도가</a:t>
            </a:r>
            <a:r>
              <a:rPr lang="ko-KR" altLang="en-US" sz="2000" dirty="0"/>
              <a:t> 굉장히 빠름</a:t>
            </a:r>
            <a:endParaRPr lang="en-US" altLang="ko-KR" sz="2000" dirty="0"/>
          </a:p>
          <a:p>
            <a:pPr algn="just">
              <a:lnSpc>
                <a:spcPct val="150000"/>
              </a:lnSpc>
            </a:pPr>
            <a:endParaRPr lang="en-US" altLang="ko-KR" sz="200" dirty="0"/>
          </a:p>
          <a:p>
            <a:pPr algn="just"/>
            <a:r>
              <a:rPr lang="ko-KR" altLang="en-US" sz="2000" dirty="0"/>
              <a:t>많은 연구가 이뤄지고 있지만 양자컴퓨터를 만들고 다루기 까다롭기 때문에 아직 실용성에는 문제가</a:t>
            </a:r>
            <a:r>
              <a:rPr lang="en-US" altLang="ko-KR" sz="2000" dirty="0"/>
              <a:t>…</a:t>
            </a:r>
          </a:p>
          <a:p>
            <a:pPr algn="just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9776F7-0A9C-6A44-BF5D-D34A2C344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657" y="3159760"/>
            <a:ext cx="6821170" cy="32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6A2A1-733A-E049-B3AD-29D04DEC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양자 프로그래밍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A47DF9-7B40-E645-BAE7-37E00FA640DD}"/>
              </a:ext>
            </a:extLst>
          </p:cNvPr>
          <p:cNvSpPr txBox="1"/>
          <p:nvPr/>
        </p:nvSpPr>
        <p:spPr>
          <a:xfrm>
            <a:off x="411920" y="125984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간단한 실습으로 확인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88413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6A2A1-733A-E049-B3AD-29D04DEC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양자 프로그래밍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B1DF19-FB4A-FD4D-BCD6-333DF5D48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609956"/>
            <a:ext cx="4546520" cy="37675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AB701A-993E-634B-B4AF-C4D3937B8FE9}"/>
              </a:ext>
            </a:extLst>
          </p:cNvPr>
          <p:cNvSpPr txBox="1"/>
          <p:nvPr/>
        </p:nvSpPr>
        <p:spPr>
          <a:xfrm>
            <a:off x="411920" y="1244468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측정</a:t>
            </a:r>
            <a:r>
              <a:rPr kumimoji="1" lang="ko-KR" altLang="en-US" dirty="0"/>
              <a:t>을 통한 </a:t>
            </a:r>
            <a:r>
              <a:rPr kumimoji="1" lang="ko-KR" altLang="en-US" dirty="0" err="1"/>
              <a:t>큐빗</a:t>
            </a:r>
            <a:r>
              <a:rPr kumimoji="1" lang="ko-KR" altLang="en-US" dirty="0"/>
              <a:t> 상태 출력 및 </a:t>
            </a:r>
            <a:r>
              <a:rPr kumimoji="1" lang="ko-Kore-KR" altLang="en-US" dirty="0"/>
              <a:t>양자</a:t>
            </a:r>
            <a:r>
              <a:rPr kumimoji="1" lang="ko-KR" altLang="en-US" dirty="0"/>
              <a:t> 리소스 확인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EC1C1E-0CA8-D84D-BBB6-FA6D0CF8B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724528"/>
            <a:ext cx="8610600" cy="77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215EF1-EF26-DA45-8DFB-0281B156F043}"/>
              </a:ext>
            </a:extLst>
          </p:cNvPr>
          <p:cNvSpPr txBox="1"/>
          <p:nvPr/>
        </p:nvSpPr>
        <p:spPr>
          <a:xfrm>
            <a:off x="6705600" y="3429000"/>
            <a:ext cx="2303003" cy="1524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dirty="0"/>
              <a:t>CCX (Toffoli-gate) : 1</a:t>
            </a:r>
            <a:r>
              <a:rPr kumimoji="1" lang="ko-KR" altLang="en-US" sz="1600" dirty="0"/>
              <a:t>개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ko-Kore-KR" sz="1600" dirty="0"/>
              <a:t>CX (CNOT-gate) : 2</a:t>
            </a:r>
            <a:r>
              <a:rPr kumimoji="1" lang="ko-KR" altLang="en-US" sz="1600" dirty="0"/>
              <a:t>개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ko-Kore-KR" sz="1600" dirty="0"/>
              <a:t>X </a:t>
            </a:r>
            <a:r>
              <a:rPr kumimoji="1" lang="en-US" altLang="ko-KR" sz="1600" dirty="0"/>
              <a:t>(Not-gate)</a:t>
            </a:r>
            <a:r>
              <a:rPr kumimoji="1" lang="en-US" altLang="ko-Kore-KR" sz="1600" dirty="0"/>
              <a:t>: 7</a:t>
            </a:r>
            <a:r>
              <a:rPr kumimoji="1" lang="ko-Kore-KR" altLang="en-US" sz="1600" dirty="0"/>
              <a:t>개</a:t>
            </a:r>
            <a:endParaRPr kumimoji="1" lang="en-US" altLang="ko-Kore-KR" sz="1600" dirty="0"/>
          </a:p>
          <a:p>
            <a:pPr>
              <a:lnSpc>
                <a:spcPct val="150000"/>
              </a:lnSpc>
            </a:pPr>
            <a:r>
              <a:rPr kumimoji="1" lang="en-US" altLang="ko-Kore-KR" sz="1600" dirty="0"/>
              <a:t>Depth </a:t>
            </a:r>
            <a:r>
              <a:rPr kumimoji="1" lang="en-US" altLang="ko-Kore-KR" sz="1600"/>
              <a:t>: 5</a:t>
            </a:r>
            <a:endParaRPr kumimoji="1" lang="en-US" altLang="ko-Kore-KR" sz="1600" dirty="0"/>
          </a:p>
        </p:txBody>
      </p:sp>
    </p:spTree>
    <p:extLst>
      <p:ext uri="{BB962C8B-B14F-4D97-AF65-F5344CB8AC3E}">
        <p14:creationId xmlns:p14="http://schemas.microsoft.com/office/powerpoint/2010/main" val="803349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24F5F09-D39B-E448-8904-A4707639D33A}"/>
              </a:ext>
            </a:extLst>
          </p:cNvPr>
          <p:cNvSpPr/>
          <p:nvPr/>
        </p:nvSpPr>
        <p:spPr>
          <a:xfrm>
            <a:off x="4559643" y="2712308"/>
            <a:ext cx="3052119" cy="1544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A46F9-BB82-4545-A862-D56A079A94D7}"/>
              </a:ext>
            </a:extLst>
          </p:cNvPr>
          <p:cNvSpPr txBox="1"/>
          <p:nvPr/>
        </p:nvSpPr>
        <p:spPr>
          <a:xfrm>
            <a:off x="4300152" y="2891678"/>
            <a:ext cx="371127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5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629985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Understanding the basics of measurements in Quantum Computation | by Nimish  Mishra | Towards Data Science">
            <a:extLst>
              <a:ext uri="{FF2B5EF4-FFF2-40B4-BE49-F238E27FC236}">
                <a16:creationId xmlns:a16="http://schemas.microsoft.com/office/drawing/2014/main" id="{20B63453-EEF9-7E4F-A6A8-880829740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461" y="1011151"/>
            <a:ext cx="4076589" cy="180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양자프로그래밍 기초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AD75436-B8BD-F244-BDC4-6F1C2342E2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405" y="1082271"/>
            <a:ext cx="11369675" cy="5057775"/>
          </a:xfrm>
        </p:spPr>
        <p:txBody>
          <a:bodyPr/>
          <a:lstStyle/>
          <a:p>
            <a:pPr algn="just"/>
            <a:r>
              <a:rPr lang="ko-KR" altLang="en-US" sz="2400" dirty="0"/>
              <a:t>양자 중첩</a:t>
            </a:r>
            <a:endParaRPr lang="en-US" altLang="ko-KR" sz="2400" dirty="0"/>
          </a:p>
          <a:p>
            <a:pPr marL="457200" lvl="1" indent="0" algn="just">
              <a:buNone/>
            </a:pPr>
            <a:r>
              <a:rPr lang="en-US" altLang="ko-KR" sz="1900" dirty="0"/>
              <a:t>-</a:t>
            </a:r>
            <a:r>
              <a:rPr lang="ko-KR" altLang="en-US" sz="1900" dirty="0"/>
              <a:t>인자는 여러 상태를 확률적으로 가지고 있음</a:t>
            </a:r>
            <a:r>
              <a:rPr lang="en-US" altLang="ko-KR" sz="1900" dirty="0"/>
              <a:t>.</a:t>
            </a:r>
          </a:p>
          <a:p>
            <a:pPr lvl="1" algn="just"/>
            <a:r>
              <a:rPr lang="ko-KR" altLang="en-US" sz="1900" dirty="0"/>
              <a:t>측정 시 하나의 상태로 결정됨</a:t>
            </a:r>
            <a:r>
              <a:rPr lang="en-US" altLang="ko-KR" sz="1900" dirty="0"/>
              <a:t>.</a:t>
            </a:r>
          </a:p>
          <a:p>
            <a:pPr marL="0" indent="0" algn="just">
              <a:buNone/>
            </a:pPr>
            <a:endParaRPr lang="en-US" altLang="ko-KR" dirty="0"/>
          </a:p>
          <a:p>
            <a:pPr algn="just"/>
            <a:r>
              <a:rPr lang="ko-KR" altLang="en-US" sz="2400" dirty="0"/>
              <a:t>양자 얽힘</a:t>
            </a:r>
            <a:endParaRPr lang="en-US" altLang="ko-KR" sz="2400" dirty="0"/>
          </a:p>
          <a:p>
            <a:pPr marL="457200" lvl="1" indent="0" algn="just">
              <a:buNone/>
            </a:pPr>
            <a:r>
              <a:rPr lang="en-US" altLang="ko-KR" sz="1900" dirty="0"/>
              <a:t>-</a:t>
            </a:r>
            <a:r>
              <a:rPr lang="ko-KR" altLang="en-US" sz="1900" dirty="0"/>
              <a:t>과거에 상호작용했던 입자들이 특별한 관계를 유지하는 것</a:t>
            </a:r>
            <a:r>
              <a:rPr lang="en-US" altLang="ko-KR" sz="1900" dirty="0"/>
              <a:t>.</a:t>
            </a:r>
          </a:p>
          <a:p>
            <a:pPr marL="457200" lvl="1" indent="0" algn="just">
              <a:buNone/>
            </a:pPr>
            <a:r>
              <a:rPr lang="en-US" altLang="ko-KR" sz="1900" dirty="0"/>
              <a:t>-</a:t>
            </a:r>
            <a:r>
              <a:rPr lang="ko-KR" altLang="en-US" sz="1900" dirty="0"/>
              <a:t>한 입자의 특성을 </a:t>
            </a:r>
            <a:r>
              <a:rPr lang="ko-KR" altLang="en-US" sz="1900" dirty="0" err="1"/>
              <a:t>측정했을때</a:t>
            </a:r>
            <a:r>
              <a:rPr lang="ko-KR" altLang="en-US" sz="1900" dirty="0"/>
              <a:t> 멀리 떨어진 다른 한 입자의 특성이 즉시 바뀜</a:t>
            </a:r>
            <a:r>
              <a:rPr lang="en-US" altLang="ko-KR" sz="1900" dirty="0"/>
              <a:t>.</a:t>
            </a:r>
          </a:p>
        </p:txBody>
      </p:sp>
      <p:pic>
        <p:nvPicPr>
          <p:cNvPr id="5124" name="Picture 4" descr="Quantum Entanglement | Brilliant Math &amp;amp; Science Wiki">
            <a:extLst>
              <a:ext uri="{FF2B5EF4-FFF2-40B4-BE49-F238E27FC236}">
                <a16:creationId xmlns:a16="http://schemas.microsoft.com/office/drawing/2014/main" id="{0348F55D-3805-624A-9D8A-2304248E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472" y="3957604"/>
            <a:ext cx="8373055" cy="244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AAB72EE-4707-E641-9C5B-0A244C98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262" y="4259323"/>
            <a:ext cx="2079963" cy="191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5051EECB-5B64-4443-91EC-B503591DD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775" y="4296685"/>
            <a:ext cx="2079963" cy="191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155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양자프로그래밍 기초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2AD75436-B8BD-F244-BDC4-6F1C2342E25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300" b="0" i="0" smtClean="0">
                        <a:latin typeface="Cambria Math" panose="02040503050406030204" pitchFamily="18" charset="0"/>
                      </a:rPr>
                      <m:t>큐비트</m:t>
                    </m:r>
                    <m:r>
                      <a:rPr lang="en-US" altLang="ko-KR" sz="230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 sz="2300" dirty="0"/>
                  <a:t>0</a:t>
                </a:r>
                <a:r>
                  <a:rPr lang="ko-KR" altLang="en-US" sz="2300" dirty="0"/>
                  <a:t>과 </a:t>
                </a:r>
                <a:r>
                  <a:rPr lang="en-US" altLang="ko-KR" sz="2300" dirty="0"/>
                  <a:t>1</a:t>
                </a:r>
                <a:r>
                  <a:rPr lang="ko-KR" altLang="en-US" sz="2300" dirty="0"/>
                  <a:t>의 확률을 동시에 갖는 </a:t>
                </a:r>
                <a:r>
                  <a:rPr lang="ko-KR" altLang="en-US" sz="2300" dirty="0" err="1"/>
                  <a:t>중첩상태</a:t>
                </a:r>
                <a:r>
                  <a:rPr lang="en-US" altLang="ko-KR" sz="2300" dirty="0"/>
                  <a:t>.</a:t>
                </a:r>
              </a:p>
              <a:p>
                <a:endParaRPr lang="en-US" altLang="ko-KR" sz="2300" dirty="0"/>
              </a:p>
              <a:p>
                <a:r>
                  <a:rPr lang="ko-KR" altLang="en-US" sz="2300" dirty="0" err="1"/>
                  <a:t>큐비트는</a:t>
                </a:r>
                <a:r>
                  <a:rPr lang="ko-KR" altLang="en-US" sz="2300" dirty="0"/>
                  <a:t> 모든 값이 확률로서 존재하므로</a:t>
                </a:r>
                <a:r>
                  <a:rPr lang="en-US" altLang="ko-KR" sz="2300" dirty="0"/>
                  <a:t>n-qubit </a:t>
                </a:r>
                <a:r>
                  <a:rPr lang="ko-KR" altLang="en-US" sz="2300" dirty="0" err="1"/>
                  <a:t>으로</a:t>
                </a:r>
                <a:r>
                  <a:rPr lang="ko-KR" altLang="en-US" sz="23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3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3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ko-KR" altLang="en-US" sz="23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300" i="1">
                        <a:latin typeface="Cambria Math" panose="02040503050406030204" pitchFamily="18" charset="0"/>
                      </a:rPr>
                      <m:t>개의</m:t>
                    </m:r>
                    <m:r>
                      <a:rPr lang="ko-KR" altLang="en-US" sz="23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300" i="1">
                        <a:latin typeface="Cambria Math" panose="02040503050406030204" pitchFamily="18" charset="0"/>
                      </a:rPr>
                      <m:t>상태를</m:t>
                    </m:r>
                    <m:r>
                      <a:rPr lang="ko-KR" altLang="en-US" sz="23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300" i="1">
                        <a:latin typeface="Cambria Math" panose="02040503050406030204" pitchFamily="18" charset="0"/>
                      </a:rPr>
                      <m:t>나타낼</m:t>
                    </m:r>
                    <m:r>
                      <a:rPr lang="ko-KR" altLang="en-US" sz="23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300" i="1">
                        <a:latin typeface="Cambria Math" panose="02040503050406030204" pitchFamily="18" charset="0"/>
                      </a:rPr>
                      <m:t>수</m:t>
                    </m:r>
                    <m:r>
                      <a:rPr lang="ko-KR" altLang="en-US" sz="23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300" i="1">
                        <a:latin typeface="Cambria Math" panose="02040503050406030204" pitchFamily="18" charset="0"/>
                      </a:rPr>
                      <m:t>있다</m:t>
                    </m:r>
                    <m:r>
                      <a:rPr lang="en-US" altLang="ko-KR" sz="23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sz="2300" dirty="0"/>
              </a:p>
              <a:p>
                <a:endParaRPr lang="en-US" altLang="ko-KR" sz="2300" dirty="0"/>
              </a:p>
              <a:p>
                <a:r>
                  <a:rPr lang="ko-KR" altLang="en-US" sz="2300" dirty="0"/>
                  <a:t>측정을 통해 상태가 정해진다</a:t>
                </a:r>
                <a:r>
                  <a:rPr lang="en-US" altLang="ko-KR" sz="2300" dirty="0"/>
                  <a:t>.</a:t>
                </a:r>
              </a:p>
            </p:txBody>
          </p:sp>
        </mc:Choice>
        <mc:Fallback xmlns="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2AD75436-B8BD-F244-BDC4-6F1C2342E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70" t="-1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9B0D1C7C-45FD-BD43-B88A-B67FBF3C3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850640"/>
            <a:ext cx="1699324" cy="238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306815AC-1304-5140-9A17-2599261E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954" y="3733893"/>
            <a:ext cx="2685507" cy="247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13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6A2A1-733A-E049-B3AD-29D04DEC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양자 게이트</a:t>
            </a:r>
            <a:endParaRPr kumimoji="1" lang="ko-Kore-KR" altLang="en-US" dirty="0"/>
          </a:p>
        </p:txBody>
      </p:sp>
      <p:pic>
        <p:nvPicPr>
          <p:cNvPr id="4098" name="Picture 2" descr="3: the Hadamard gate | Download Scientific Diagram">
            <a:extLst>
              <a:ext uri="{FF2B5EF4-FFF2-40B4-BE49-F238E27FC236}">
                <a16:creationId xmlns:a16="http://schemas.microsoft.com/office/drawing/2014/main" id="{C2292B28-9415-A14F-B769-EC0F82C3D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983" y="1525954"/>
            <a:ext cx="4928751" cy="336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2A55E-E7BF-4143-8470-E67A871DD51C}"/>
              </a:ext>
            </a:extLst>
          </p:cNvPr>
          <p:cNvSpPr txBox="1"/>
          <p:nvPr/>
        </p:nvSpPr>
        <p:spPr>
          <a:xfrm>
            <a:off x="3310620" y="5391383"/>
            <a:ext cx="5570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/>
              <a:t>H gate</a:t>
            </a:r>
          </a:p>
          <a:p>
            <a:pPr algn="ctr"/>
            <a:endParaRPr kumimoji="1" lang="en-US" altLang="ko-Kore-KR" b="1" dirty="0"/>
          </a:p>
          <a:p>
            <a:pPr algn="ctr"/>
            <a:r>
              <a:rPr kumimoji="1" lang="en-US" altLang="ko-Kore-KR" dirty="0"/>
              <a:t>Input</a:t>
            </a:r>
            <a:r>
              <a:rPr kumimoji="1" lang="ko-KR" altLang="en-US" dirty="0"/>
              <a:t>의 상태와 상관없이 </a:t>
            </a:r>
            <a:r>
              <a:rPr kumimoji="1" lang="en-US" altLang="ko-KR" dirty="0"/>
              <a:t>qubit</a:t>
            </a:r>
            <a:r>
              <a:rPr kumimoji="1" lang="ko-KR" altLang="en-US" dirty="0"/>
              <a:t>을 중첩 상태로 만든다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pic>
        <p:nvPicPr>
          <p:cNvPr id="4100" name="Picture 4" descr="Classical Bit Vs Qubit. | Download Scientific Diagram">
            <a:extLst>
              <a:ext uri="{FF2B5EF4-FFF2-40B4-BE49-F238E27FC236}">
                <a16:creationId xmlns:a16="http://schemas.microsoft.com/office/drawing/2014/main" id="{054498E6-98D4-D544-889A-C12254904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3" t="-469" r="73465" b="76207"/>
          <a:stretch/>
        </p:blipFill>
        <p:spPr bwMode="auto">
          <a:xfrm>
            <a:off x="3209157" y="1763327"/>
            <a:ext cx="1036831" cy="94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lassical Bit Vs Qubit. | Download Scientific Diagram">
            <a:extLst>
              <a:ext uri="{FF2B5EF4-FFF2-40B4-BE49-F238E27FC236}">
                <a16:creationId xmlns:a16="http://schemas.microsoft.com/office/drawing/2014/main" id="{64D95301-5E32-C64F-A4F8-39C0D99F1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4" t="-98" r="-67" b="24216"/>
          <a:stretch/>
        </p:blipFill>
        <p:spPr bwMode="auto">
          <a:xfrm>
            <a:off x="6553200" y="1244203"/>
            <a:ext cx="2435040" cy="17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lassical Bit Vs Qubit. | Download Scientific Diagram">
            <a:extLst>
              <a:ext uri="{FF2B5EF4-FFF2-40B4-BE49-F238E27FC236}">
                <a16:creationId xmlns:a16="http://schemas.microsoft.com/office/drawing/2014/main" id="{52577252-3373-5548-BF04-BDD003EB0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4" t="-98" r="-67" b="24216"/>
          <a:stretch/>
        </p:blipFill>
        <p:spPr bwMode="auto">
          <a:xfrm>
            <a:off x="6553200" y="3328930"/>
            <a:ext cx="2435040" cy="17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lassical Bit Vs Qubit. | Download Scientific Diagram">
            <a:extLst>
              <a:ext uri="{FF2B5EF4-FFF2-40B4-BE49-F238E27FC236}">
                <a16:creationId xmlns:a16="http://schemas.microsoft.com/office/drawing/2014/main" id="{2A1D0CFF-7319-F942-9445-FA45E2027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4" t="53005" r="73487" b="20123"/>
          <a:stretch/>
        </p:blipFill>
        <p:spPr bwMode="auto">
          <a:xfrm>
            <a:off x="3189855" y="3695653"/>
            <a:ext cx="1036831" cy="104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795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6A2A1-733A-E049-B3AD-29D04DEC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양자 게이트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FD48E9-0E03-7341-B2D9-C65FC5276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805" b="52797"/>
          <a:stretch/>
        </p:blipFill>
        <p:spPr>
          <a:xfrm>
            <a:off x="1170767" y="1991688"/>
            <a:ext cx="3560966" cy="19669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DE847C-6688-A54B-9000-CFD466D82A90}"/>
              </a:ext>
            </a:extLst>
          </p:cNvPr>
          <p:cNvSpPr txBox="1"/>
          <p:nvPr/>
        </p:nvSpPr>
        <p:spPr>
          <a:xfrm>
            <a:off x="971479" y="4403050"/>
            <a:ext cx="3959542" cy="115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600" b="1" dirty="0"/>
              <a:t>NOT/X gate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600" dirty="0"/>
              <a:t>1</a:t>
            </a:r>
            <a:r>
              <a:rPr kumimoji="1" lang="ko-KR" altLang="en-US" sz="1600" dirty="0"/>
              <a:t>개의 </a:t>
            </a:r>
            <a:r>
              <a:rPr kumimoji="1" lang="en-US" altLang="ko-Kore-KR" sz="1600" dirty="0"/>
              <a:t>input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큐비트의</a:t>
            </a:r>
            <a:r>
              <a:rPr kumimoji="1" lang="ko-KR" altLang="en-US" sz="1600" dirty="0"/>
              <a:t> 상태를 반전시킨다</a:t>
            </a:r>
            <a:r>
              <a:rPr kumimoji="1" lang="en-US" altLang="ko-KR" sz="1600" dirty="0"/>
              <a:t>.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600" dirty="0"/>
              <a:t>(Ex. 0</a:t>
            </a:r>
            <a:r>
              <a:rPr kumimoji="1" lang="en-US" altLang="ko-KR" sz="1600" dirty="0">
                <a:sym typeface="Wingdings" pitchFamily="2" charset="2"/>
              </a:rPr>
              <a:t>1, </a:t>
            </a:r>
            <a:r>
              <a:rPr kumimoji="1" lang="en-US" altLang="ko-KR" sz="1600" dirty="0"/>
              <a:t>1 </a:t>
            </a:r>
            <a:r>
              <a:rPr kumimoji="1" lang="en-US" altLang="ko-KR" sz="1600" dirty="0">
                <a:sym typeface="Wingdings" pitchFamily="2" charset="2"/>
              </a:rPr>
              <a:t>0</a:t>
            </a:r>
            <a:r>
              <a:rPr kumimoji="1" lang="en-US" altLang="ko-KR" sz="1600" dirty="0"/>
              <a:t>)</a:t>
            </a:r>
            <a:endParaRPr kumimoji="1" lang="ko-Kore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D93C6B-9BA7-A840-8097-D88D796CA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15" t="2016" r="1442" b="57131"/>
          <a:stretch/>
        </p:blipFill>
        <p:spPr>
          <a:xfrm>
            <a:off x="6572793" y="2159234"/>
            <a:ext cx="4142761" cy="1799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6E4232-8B0C-D24A-8707-A04770E349E5}"/>
              </a:ext>
            </a:extLst>
          </p:cNvPr>
          <p:cNvSpPr txBox="1"/>
          <p:nvPr/>
        </p:nvSpPr>
        <p:spPr>
          <a:xfrm>
            <a:off x="5308979" y="4403050"/>
            <a:ext cx="6461432" cy="1154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600" b="1" dirty="0"/>
              <a:t>CNOT –gate</a:t>
            </a:r>
            <a:r>
              <a:rPr kumimoji="1" lang="ko-KR" altLang="en-US" sz="1600" b="1" dirty="0"/>
              <a:t> </a:t>
            </a:r>
            <a:endParaRPr kumimoji="1" lang="en-US" altLang="ko-KR" sz="1600" b="1" dirty="0"/>
          </a:p>
          <a:p>
            <a:pPr algn="ctr">
              <a:lnSpc>
                <a:spcPct val="150000"/>
              </a:lnSpc>
            </a:pPr>
            <a:r>
              <a:rPr kumimoji="1" lang="ko-KR" altLang="en-US" sz="1600" dirty="0"/>
              <a:t>두개의 </a:t>
            </a:r>
            <a:r>
              <a:rPr kumimoji="1" lang="en-US" altLang="ko-KR" sz="1600" dirty="0"/>
              <a:t>input </a:t>
            </a:r>
            <a:r>
              <a:rPr kumimoji="1" lang="ko-KR" altLang="en-US" sz="1600" dirty="0" err="1"/>
              <a:t>큐비트</a:t>
            </a:r>
            <a:r>
              <a:rPr kumimoji="1" lang="ko-KR" altLang="en-US" sz="1600" dirty="0"/>
              <a:t> 중 하나의 </a:t>
            </a:r>
            <a:r>
              <a:rPr kumimoji="1" lang="ko-KR" altLang="en-US" sz="1600" dirty="0" err="1"/>
              <a:t>큐비트는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control </a:t>
            </a:r>
            <a:r>
              <a:rPr kumimoji="1" lang="ko-KR" altLang="en-US" sz="1600" dirty="0" err="1"/>
              <a:t>큐비트의</a:t>
            </a:r>
            <a:r>
              <a:rPr kumimoji="1" lang="ko-KR" altLang="en-US" sz="1600" dirty="0"/>
              <a:t> 역할을 한다</a:t>
            </a:r>
            <a:r>
              <a:rPr kumimoji="1" lang="en-US" altLang="ko-KR" sz="1600" dirty="0"/>
              <a:t>.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600" dirty="0"/>
              <a:t>control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큐비트가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일 경우 대상 </a:t>
            </a:r>
            <a:r>
              <a:rPr kumimoji="1" lang="ko-KR" altLang="en-US" sz="1600" dirty="0" err="1"/>
              <a:t>큐비트의</a:t>
            </a:r>
            <a:r>
              <a:rPr kumimoji="1" lang="ko-KR" altLang="en-US" sz="1600" dirty="0"/>
              <a:t> 값이 반전된다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6393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6A2A1-733A-E049-B3AD-29D04DEC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양자 게이트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FD48E9-0E03-7341-B2D9-C65FC5276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7" t="62527" r="56999" b="1202"/>
          <a:stretch/>
        </p:blipFill>
        <p:spPr>
          <a:xfrm>
            <a:off x="1406435" y="2209230"/>
            <a:ext cx="3595030" cy="1762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003154-C6CD-D04F-B073-D44BEA9E43BF}"/>
              </a:ext>
            </a:extLst>
          </p:cNvPr>
          <p:cNvSpPr txBox="1"/>
          <p:nvPr/>
        </p:nvSpPr>
        <p:spPr>
          <a:xfrm>
            <a:off x="1421250" y="4547657"/>
            <a:ext cx="356540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b="1" dirty="0"/>
              <a:t>Swap</a:t>
            </a:r>
            <a:r>
              <a:rPr kumimoji="1" lang="ko-KR" altLang="en-US" sz="1500" b="1" dirty="0"/>
              <a:t> </a:t>
            </a:r>
            <a:r>
              <a:rPr kumimoji="1" lang="en-US" altLang="ko-KR" sz="1500" b="1" dirty="0"/>
              <a:t>gate</a:t>
            </a:r>
          </a:p>
          <a:p>
            <a:pPr algn="ctr"/>
            <a:endParaRPr kumimoji="1" lang="en-US" altLang="ko-KR" sz="1500" b="1" dirty="0"/>
          </a:p>
          <a:p>
            <a:pPr algn="ctr"/>
            <a:r>
              <a:rPr kumimoji="1" lang="ko-KR" altLang="en-US" sz="1500" dirty="0"/>
              <a:t>두개의 </a:t>
            </a:r>
            <a:r>
              <a:rPr kumimoji="1" lang="en-US" altLang="ko-KR" sz="1500" dirty="0"/>
              <a:t>input</a:t>
            </a:r>
            <a:r>
              <a:rPr kumimoji="1" lang="ko-KR" altLang="en-US" sz="1500" dirty="0"/>
              <a:t> </a:t>
            </a:r>
            <a:r>
              <a:rPr kumimoji="1" lang="ko-KR" altLang="en-US" sz="1500" dirty="0" err="1"/>
              <a:t>큐비트의</a:t>
            </a:r>
            <a:r>
              <a:rPr kumimoji="1" lang="ko-KR" altLang="en-US" sz="1500" dirty="0"/>
              <a:t> 상태를 교환한다</a:t>
            </a:r>
            <a:r>
              <a:rPr kumimoji="1" lang="en-US" altLang="ko-KR" sz="1600" dirty="0"/>
              <a:t>.</a:t>
            </a:r>
            <a:endParaRPr kumimoji="1" lang="ko-Kore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07650B-362E-134F-AD73-59324C18A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87" t="55852" r="749" b="623"/>
          <a:stretch/>
        </p:blipFill>
        <p:spPr>
          <a:xfrm>
            <a:off x="6455886" y="2069105"/>
            <a:ext cx="4534396" cy="2042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BF6917-33C0-1E40-87F7-3C93E797D516}"/>
              </a:ext>
            </a:extLst>
          </p:cNvPr>
          <p:cNvSpPr txBox="1"/>
          <p:nvPr/>
        </p:nvSpPr>
        <p:spPr>
          <a:xfrm>
            <a:off x="5450861" y="4461512"/>
            <a:ext cx="6135014" cy="972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500" b="1" dirty="0"/>
              <a:t>Toffoli</a:t>
            </a:r>
            <a:r>
              <a:rPr kumimoji="1" lang="ko-KR" altLang="en-US" sz="1500" b="1" dirty="0"/>
              <a:t> </a:t>
            </a:r>
            <a:r>
              <a:rPr kumimoji="1" lang="en-US" altLang="ko-KR" sz="1500" b="1" dirty="0"/>
              <a:t>gate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500" dirty="0"/>
              <a:t>세개의 </a:t>
            </a:r>
            <a:r>
              <a:rPr kumimoji="1" lang="en-US" altLang="ko-KR" sz="1500" dirty="0"/>
              <a:t>input </a:t>
            </a:r>
            <a:r>
              <a:rPr kumimoji="1" lang="ko-KR" altLang="en-US" sz="1500" dirty="0" err="1"/>
              <a:t>큐비트</a:t>
            </a:r>
            <a:r>
              <a:rPr kumimoji="1" lang="ko-KR" altLang="en-US" sz="1500" dirty="0"/>
              <a:t> 중 하나의 </a:t>
            </a:r>
            <a:r>
              <a:rPr kumimoji="1" lang="ko-KR" altLang="en-US" sz="1500" dirty="0" err="1"/>
              <a:t>큐비트는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control </a:t>
            </a:r>
            <a:r>
              <a:rPr kumimoji="1" lang="ko-KR" altLang="en-US" sz="1500" dirty="0" err="1"/>
              <a:t>큐비트의</a:t>
            </a:r>
            <a:r>
              <a:rPr kumimoji="1" lang="ko-KR" altLang="en-US" sz="1500" dirty="0"/>
              <a:t> 역할을 한다</a:t>
            </a:r>
            <a:r>
              <a:rPr kumimoji="1" lang="en-US" altLang="ko-KR" sz="1500" dirty="0"/>
              <a:t>.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500" dirty="0"/>
              <a:t>control</a:t>
            </a:r>
            <a:r>
              <a:rPr kumimoji="1" lang="ko-KR" altLang="en-US" sz="1500" dirty="0"/>
              <a:t> </a:t>
            </a:r>
            <a:r>
              <a:rPr kumimoji="1" lang="ko-KR" altLang="en-US" sz="1500" dirty="0" err="1"/>
              <a:t>큐비트가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1</a:t>
            </a:r>
            <a:r>
              <a:rPr kumimoji="1" lang="ko-KR" altLang="en-US" sz="1500" dirty="0"/>
              <a:t>일 경우 대상 </a:t>
            </a:r>
            <a:r>
              <a:rPr kumimoji="1" lang="ko-KR" altLang="en-US" sz="1500" dirty="0" err="1"/>
              <a:t>큐비트의</a:t>
            </a:r>
            <a:r>
              <a:rPr kumimoji="1" lang="ko-KR" altLang="en-US" sz="1500" dirty="0"/>
              <a:t> 값이 반전된다</a:t>
            </a:r>
            <a:r>
              <a:rPr kumimoji="1"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6251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양자 프로그래밍 </a:t>
            </a:r>
            <a:r>
              <a:rPr lang="en-US" altLang="ko-KR" sz="3500" dirty="0"/>
              <a:t>2</a:t>
            </a:r>
            <a:r>
              <a:rPr lang="ko-KR" altLang="en-US" sz="3500" dirty="0"/>
              <a:t>강</a:t>
            </a:r>
            <a:br>
              <a:rPr lang="en-US" altLang="ko-KR" sz="3500" dirty="0"/>
            </a:br>
            <a:r>
              <a:rPr lang="ko-KR" altLang="en-US" sz="2800" dirty="0" err="1"/>
              <a:t>환경세팅</a:t>
            </a:r>
            <a:endParaRPr lang="ko-KR" altLang="en-US" sz="35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Quantum Ant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A62250-68B9-264B-84E5-B38980581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565" y="5910120"/>
            <a:ext cx="2698865" cy="88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18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양자프로그래밍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6E78A7-E878-6743-B3DF-34E602F70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600" dirty="0" err="1"/>
              <a:t>큐비트</a:t>
            </a:r>
            <a:r>
              <a:rPr lang="en-US" altLang="ko-KR" sz="2600" dirty="0"/>
              <a:t>(</a:t>
            </a:r>
            <a:r>
              <a:rPr lang="ko-KR" altLang="en-US" sz="2600" dirty="0"/>
              <a:t>양자 비트</a:t>
            </a:r>
            <a:r>
              <a:rPr lang="en-US" altLang="ko-KR" sz="2600" dirty="0"/>
              <a:t>), </a:t>
            </a:r>
            <a:r>
              <a:rPr lang="ko-KR" altLang="en-US" sz="2600" dirty="0"/>
              <a:t>양자 게이트를 사용하여 알고리즘 및 프로그램 구현</a:t>
            </a:r>
            <a:br>
              <a:rPr lang="ko-KR" altLang="en-US" sz="2600" dirty="0"/>
            </a:br>
            <a:endParaRPr lang="ko-KR" altLang="en-US" sz="2600" dirty="0"/>
          </a:p>
          <a:p>
            <a:pPr fontAlgn="base"/>
            <a:r>
              <a:rPr lang="en" altLang="ko-Kore-KR" sz="2600" dirty="0"/>
              <a:t>IBM, </a:t>
            </a:r>
            <a:r>
              <a:rPr lang="ko-KR" altLang="en-US" sz="2600" dirty="0"/>
              <a:t>마이크로소프트</a:t>
            </a:r>
            <a:r>
              <a:rPr lang="en-US" altLang="ko-KR" sz="2600" dirty="0"/>
              <a:t>, </a:t>
            </a:r>
            <a:r>
              <a:rPr lang="en" altLang="ko-Kore-KR" sz="2600" dirty="0"/>
              <a:t>ETRI </a:t>
            </a:r>
            <a:r>
              <a:rPr lang="ko-KR" altLang="en-US" sz="2600" dirty="0"/>
              <a:t>등</a:t>
            </a:r>
            <a:r>
              <a:rPr lang="en-US" altLang="ko-KR" sz="2600" dirty="0"/>
              <a:t>, </a:t>
            </a:r>
            <a:r>
              <a:rPr lang="ko-KR" altLang="en-US" sz="2600" dirty="0"/>
              <a:t>양자 프로그래밍을 위한 플랫폼을 </a:t>
            </a:r>
            <a:r>
              <a:rPr lang="ko-KR" altLang="en-US" sz="2600" dirty="0" err="1"/>
              <a:t>제공중</a:t>
            </a:r>
            <a:endParaRPr lang="en-US" altLang="ko-KR" sz="2600" dirty="0"/>
          </a:p>
          <a:p>
            <a:pPr fontAlgn="base"/>
            <a:endParaRPr lang="ko-KR" altLang="en-US" sz="1800" dirty="0"/>
          </a:p>
          <a:p>
            <a:pPr lvl="1" fontAlgn="base"/>
            <a:r>
              <a:rPr lang="en" altLang="ko-Kore-KR" dirty="0"/>
              <a:t>IBM </a:t>
            </a:r>
            <a:endParaRPr lang="en" altLang="ko-Kore-KR" sz="1600" dirty="0"/>
          </a:p>
          <a:p>
            <a:pPr lvl="2" fontAlgn="base"/>
            <a:r>
              <a:rPr lang="en" altLang="ko-Kore-KR" dirty="0" err="1"/>
              <a:t>ProjectQ</a:t>
            </a:r>
            <a:r>
              <a:rPr lang="en" altLang="ko-Kore-KR" dirty="0"/>
              <a:t> </a:t>
            </a:r>
            <a:endParaRPr lang="en" altLang="ko-Kore-KR" sz="1600" dirty="0"/>
          </a:p>
          <a:p>
            <a:pPr lvl="2" fontAlgn="base"/>
            <a:r>
              <a:rPr lang="en" altLang="ko-Kore-KR" dirty="0" err="1"/>
              <a:t>Qiskit</a:t>
            </a:r>
            <a:endParaRPr lang="en" altLang="ko-Kore-KR" sz="1600" dirty="0"/>
          </a:p>
          <a:p>
            <a:pPr lvl="1" fontAlgn="base"/>
            <a:r>
              <a:rPr lang="ko-KR" altLang="en-US" dirty="0"/>
              <a:t>마이크로소프트</a:t>
            </a:r>
            <a:endParaRPr lang="ko-KR" altLang="en-US" sz="1600" dirty="0"/>
          </a:p>
          <a:p>
            <a:pPr lvl="2" fontAlgn="base"/>
            <a:r>
              <a:rPr lang="en" altLang="ko-Kore-KR" dirty="0"/>
              <a:t>Q#</a:t>
            </a:r>
            <a:endParaRPr lang="en" altLang="ko-Kore-KR" sz="1600" dirty="0"/>
          </a:p>
          <a:p>
            <a:pPr lvl="1" fontAlgn="base"/>
            <a:r>
              <a:rPr lang="en" altLang="ko-Kore-KR" dirty="0"/>
              <a:t>ETRI</a:t>
            </a:r>
            <a:endParaRPr lang="en" altLang="ko-Kore-KR" sz="1600" dirty="0"/>
          </a:p>
          <a:p>
            <a:pPr lvl="2" fontAlgn="base"/>
            <a:r>
              <a:rPr lang="en" altLang="ko-Kore-KR" dirty="0"/>
              <a:t>Q | Crypton</a:t>
            </a:r>
            <a:endParaRPr lang="en" altLang="ko-Kore-KR" sz="1600" dirty="0"/>
          </a:p>
        </p:txBody>
      </p:sp>
    </p:spTree>
    <p:extLst>
      <p:ext uri="{BB962C8B-B14F-4D97-AF65-F5344CB8AC3E}">
        <p14:creationId xmlns:p14="http://schemas.microsoft.com/office/powerpoint/2010/main" val="2388108885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</TotalTime>
  <Words>466</Words>
  <Application>Microsoft Macintosh PowerPoint</Application>
  <PresentationFormat>와이드스크린</PresentationFormat>
  <Paragraphs>95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Cambria Math</vt:lpstr>
      <vt:lpstr>CryptoCraft 테마</vt:lpstr>
      <vt:lpstr>제목 테마</vt:lpstr>
      <vt:lpstr>양자 프로그래밍 1강 quantum programing basic</vt:lpstr>
      <vt:lpstr>양자프로그래밍 기초</vt:lpstr>
      <vt:lpstr>양자프로그래밍 기초</vt:lpstr>
      <vt:lpstr>양자프로그래밍 기초</vt:lpstr>
      <vt:lpstr>양자 게이트</vt:lpstr>
      <vt:lpstr>양자 게이트</vt:lpstr>
      <vt:lpstr>양자 게이트</vt:lpstr>
      <vt:lpstr>양자 프로그래밍 2강 환경세팅</vt:lpstr>
      <vt:lpstr>양자프로그래밍</vt:lpstr>
      <vt:lpstr>IBM ProjectQ</vt:lpstr>
      <vt:lpstr>Python 설치</vt:lpstr>
      <vt:lpstr>PyCharm 설치</vt:lpstr>
      <vt:lpstr>Python, PyCharm 연결</vt:lpstr>
      <vt:lpstr>Python, PyCharm 연결</vt:lpstr>
      <vt:lpstr>ProjectQ 설치</vt:lpstr>
      <vt:lpstr>ProjectQ 설치</vt:lpstr>
      <vt:lpstr>PowerPoint 프레젠테이션</vt:lpstr>
      <vt:lpstr>양자 프로그래밍 3강 양자 프로그래밍 실습</vt:lpstr>
      <vt:lpstr>양자 프로그래밍</vt:lpstr>
      <vt:lpstr>양자 프로그래밍</vt:lpstr>
      <vt:lpstr>양자 프로그래밍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송경주</cp:lastModifiedBy>
  <cp:revision>74</cp:revision>
  <dcterms:created xsi:type="dcterms:W3CDTF">2019-03-05T04:29:07Z</dcterms:created>
  <dcterms:modified xsi:type="dcterms:W3CDTF">2021-08-04T07:02:30Z</dcterms:modified>
</cp:coreProperties>
</file>